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Proxima Nova" panose="020B0604020202020204" charset="0"/>
      <p:regular r:id="rId18"/>
    </p:embeddedFont>
    <p:embeddedFont>
      <p:font typeface="Proxima Nova Bold" panose="020B0604020202020204" charset="0"/>
      <p:regular r:id="rId19"/>
    </p:embeddedFont>
    <p:embeddedFont>
      <p:font typeface="Source Sans Pro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580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8.svg"/><Relationship Id="rId4" Type="http://schemas.openxmlformats.org/officeDocument/2006/relationships/hyperlink" Target="https://miro.medium.com/v2/resize:fit:2000/0*zj_kGMq6f2ZxW7p3.png" TargetMode="Externa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47036" y="-410546"/>
            <a:ext cx="1646525" cy="10989979"/>
            <a:chOff x="0" y="0"/>
            <a:chExt cx="433653" cy="2894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653" cy="2894480"/>
            </a:xfrm>
            <a:custGeom>
              <a:avLst/>
              <a:gdLst/>
              <a:ahLst/>
              <a:cxnLst/>
              <a:rect l="l" t="t" r="r" b="b"/>
              <a:pathLst>
                <a:path w="433653" h="2894480">
                  <a:moveTo>
                    <a:pt x="0" y="0"/>
                  </a:moveTo>
                  <a:lnTo>
                    <a:pt x="433653" y="0"/>
                  </a:lnTo>
                  <a:lnTo>
                    <a:pt x="433653" y="2894480"/>
                  </a:lnTo>
                  <a:lnTo>
                    <a:pt x="0" y="2894480"/>
                  </a:ln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3653" cy="294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3839" y="1404661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9460" y="2945130"/>
            <a:ext cx="11269079" cy="219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ПРОГРАМНА СИСТЕМА ДЛЯ ПОШУКУ ТУРИСТИЧНИХ МАРШРУТІВ ТА ОБМІНУ ВРАЖЕННЯМИ</a:t>
            </a:r>
          </a:p>
        </p:txBody>
      </p:sp>
      <p:sp>
        <p:nvSpPr>
          <p:cNvPr id="7" name="Freeform 7"/>
          <p:cNvSpPr/>
          <p:nvPr/>
        </p:nvSpPr>
        <p:spPr>
          <a:xfrm>
            <a:off x="541379" y="0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1379" y="5209483"/>
            <a:ext cx="636998" cy="5077517"/>
          </a:xfrm>
          <a:custGeom>
            <a:avLst/>
            <a:gdLst/>
            <a:ahLst/>
            <a:cxnLst/>
            <a:rect l="l" t="t" r="r" b="b"/>
            <a:pathLst>
              <a:path w="636998" h="5077517">
                <a:moveTo>
                  <a:pt x="0" y="0"/>
                </a:moveTo>
                <a:lnTo>
                  <a:pt x="636997" y="0"/>
                </a:lnTo>
                <a:lnTo>
                  <a:pt x="636997" y="5077517"/>
                </a:lnTo>
                <a:lnTo>
                  <a:pt x="0" y="5077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5101" y="6864796"/>
            <a:ext cx="3298971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ВИКОНАЛИ: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ГР. ПЗПІ-21-7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АВТОМОНОВА Д.С.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КОДОЛА А.Т.</a:t>
            </a: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ПАСЕНКО К.Є.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674188"/>
              </a:solidFill>
              <a:latin typeface="Source Sans Pro Bold"/>
              <a:ea typeface="Source Sans Pro Bold"/>
              <a:cs typeface="Source Sans Pro Bold"/>
              <a:sym typeface="Source Sans Pr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65842" y="8281670"/>
            <a:ext cx="449345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НАУКОВИЙ КЕРІВНИК:</a:t>
            </a:r>
          </a:p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СТ. ВИКЛ. ОНИЩЕНКО К.Г.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62018" y="9553386"/>
            <a:ext cx="449345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53645" y="2415618"/>
            <a:ext cx="8580709" cy="7411588"/>
          </a:xfrm>
          <a:custGeom>
            <a:avLst/>
            <a:gdLst/>
            <a:ahLst/>
            <a:cxnLst/>
            <a:rect l="l" t="t" r="r" b="b"/>
            <a:pathLst>
              <a:path w="8580709" h="7411588">
                <a:moveTo>
                  <a:pt x="0" y="0"/>
                </a:moveTo>
                <a:lnTo>
                  <a:pt x="8580710" y="0"/>
                </a:lnTo>
                <a:lnTo>
                  <a:pt x="8580710" y="7411588"/>
                </a:lnTo>
                <a:lnTo>
                  <a:pt x="0" y="741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04591" y="573744"/>
            <a:ext cx="14602127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Діаграма прецедентів для авторизованого користувача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45971" y="9685481"/>
            <a:ext cx="30658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46001"/>
            <a:ext cx="8115300" cy="6725555"/>
          </a:xfrm>
          <a:custGeom>
            <a:avLst/>
            <a:gdLst/>
            <a:ahLst/>
            <a:cxnLst/>
            <a:rect l="l" t="t" r="r" b="b"/>
            <a:pathLst>
              <a:path w="8115300" h="6725555">
                <a:moveTo>
                  <a:pt x="0" y="0"/>
                </a:moveTo>
                <a:lnTo>
                  <a:pt x="8115300" y="0"/>
                </a:lnTo>
                <a:lnTo>
                  <a:pt x="8115300" y="6725554"/>
                </a:lnTo>
                <a:lnTo>
                  <a:pt x="0" y="672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3194" y="2146001"/>
            <a:ext cx="7606106" cy="6797957"/>
          </a:xfrm>
          <a:custGeom>
            <a:avLst/>
            <a:gdLst/>
            <a:ahLst/>
            <a:cxnLst/>
            <a:rect l="l" t="t" r="r" b="b"/>
            <a:pathLst>
              <a:path w="7606106" h="6797957">
                <a:moveTo>
                  <a:pt x="0" y="0"/>
                </a:moveTo>
                <a:lnTo>
                  <a:pt x="7606106" y="0"/>
                </a:lnTo>
                <a:lnTo>
                  <a:pt x="7606106" y="6797957"/>
                </a:lnTo>
                <a:lnTo>
                  <a:pt x="0" y="679795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06872" y="1162050"/>
            <a:ext cx="7474255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Приклад реалізації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72536" y="9685481"/>
            <a:ext cx="2534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2665" y="2306755"/>
            <a:ext cx="7962835" cy="6270732"/>
          </a:xfrm>
          <a:custGeom>
            <a:avLst/>
            <a:gdLst/>
            <a:ahLst/>
            <a:cxnLst/>
            <a:rect l="l" t="t" r="r" b="b"/>
            <a:pathLst>
              <a:path w="7962835" h="6270732">
                <a:moveTo>
                  <a:pt x="0" y="0"/>
                </a:moveTo>
                <a:lnTo>
                  <a:pt x="7962835" y="0"/>
                </a:lnTo>
                <a:lnTo>
                  <a:pt x="7962835" y="6270733"/>
                </a:lnTo>
                <a:lnTo>
                  <a:pt x="0" y="627073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 cap="sq">
            <a:solidFill>
              <a:srgbClr val="B488BF"/>
            </a:solidFill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3381532" y="8167141"/>
            <a:ext cx="2705100" cy="820695"/>
            <a:chOff x="0" y="0"/>
            <a:chExt cx="712454" cy="216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454" cy="216150"/>
            </a:xfrm>
            <a:custGeom>
              <a:avLst/>
              <a:gdLst/>
              <a:ahLst/>
              <a:cxnLst/>
              <a:rect l="l" t="t" r="r" b="b"/>
              <a:pathLst>
                <a:path w="712454" h="216150">
                  <a:moveTo>
                    <a:pt x="108075" y="0"/>
                  </a:moveTo>
                  <a:lnTo>
                    <a:pt x="604379" y="0"/>
                  </a:lnTo>
                  <a:cubicBezTo>
                    <a:pt x="633043" y="0"/>
                    <a:pt x="660532" y="11386"/>
                    <a:pt x="680800" y="31654"/>
                  </a:cubicBezTo>
                  <a:cubicBezTo>
                    <a:pt x="701068" y="51922"/>
                    <a:pt x="712454" y="79412"/>
                    <a:pt x="712454" y="108075"/>
                  </a:cubicBezTo>
                  <a:lnTo>
                    <a:pt x="712454" y="108075"/>
                  </a:lnTo>
                  <a:cubicBezTo>
                    <a:pt x="712454" y="136738"/>
                    <a:pt x="701068" y="164228"/>
                    <a:pt x="680800" y="184496"/>
                  </a:cubicBezTo>
                  <a:cubicBezTo>
                    <a:pt x="660532" y="204764"/>
                    <a:pt x="633043" y="216150"/>
                    <a:pt x="604379" y="216150"/>
                  </a:cubicBezTo>
                  <a:lnTo>
                    <a:pt x="108075" y="216150"/>
                  </a:lnTo>
                  <a:cubicBezTo>
                    <a:pt x="79412" y="216150"/>
                    <a:pt x="51922" y="204764"/>
                    <a:pt x="31654" y="184496"/>
                  </a:cubicBezTo>
                  <a:cubicBezTo>
                    <a:pt x="11386" y="164228"/>
                    <a:pt x="0" y="136738"/>
                    <a:pt x="0" y="108075"/>
                  </a:cubicBezTo>
                  <a:lnTo>
                    <a:pt x="0" y="108075"/>
                  </a:lnTo>
                  <a:cubicBezTo>
                    <a:pt x="0" y="79412"/>
                    <a:pt x="11386" y="51922"/>
                    <a:pt x="31654" y="31654"/>
                  </a:cubicBezTo>
                  <a:cubicBezTo>
                    <a:pt x="51922" y="11386"/>
                    <a:pt x="79412" y="0"/>
                    <a:pt x="108075" y="0"/>
                  </a:cubicBezTo>
                  <a:close/>
                </a:path>
              </a:pathLst>
            </a:custGeom>
            <a:solidFill>
              <a:srgbClr val="B488B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12454" cy="263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Головна сторінка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932335" y="3087050"/>
            <a:ext cx="8603000" cy="4710142"/>
          </a:xfrm>
          <a:custGeom>
            <a:avLst/>
            <a:gdLst/>
            <a:ahLst/>
            <a:cxnLst/>
            <a:rect l="l" t="t" r="r" b="b"/>
            <a:pathLst>
              <a:path w="8603000" h="4710142">
                <a:moveTo>
                  <a:pt x="0" y="0"/>
                </a:moveTo>
                <a:lnTo>
                  <a:pt x="8603000" y="0"/>
                </a:lnTo>
                <a:lnTo>
                  <a:pt x="8603000" y="4710143"/>
                </a:lnTo>
                <a:lnTo>
                  <a:pt x="0" y="471014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 cap="sq">
            <a:solidFill>
              <a:srgbClr val="B488BF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4876562" y="1162050"/>
            <a:ext cx="8534877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Інтерфейс користувача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881285" y="7454568"/>
            <a:ext cx="2705100" cy="851408"/>
            <a:chOff x="0" y="0"/>
            <a:chExt cx="712454" cy="2242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2454" cy="224239"/>
            </a:xfrm>
            <a:custGeom>
              <a:avLst/>
              <a:gdLst/>
              <a:ahLst/>
              <a:cxnLst/>
              <a:rect l="l" t="t" r="r" b="b"/>
              <a:pathLst>
                <a:path w="712454" h="224239">
                  <a:moveTo>
                    <a:pt x="112120" y="0"/>
                  </a:moveTo>
                  <a:lnTo>
                    <a:pt x="600335" y="0"/>
                  </a:lnTo>
                  <a:cubicBezTo>
                    <a:pt x="630071" y="0"/>
                    <a:pt x="658589" y="11813"/>
                    <a:pt x="679615" y="32839"/>
                  </a:cubicBezTo>
                  <a:cubicBezTo>
                    <a:pt x="700642" y="53866"/>
                    <a:pt x="712454" y="82384"/>
                    <a:pt x="712454" y="112120"/>
                  </a:cubicBezTo>
                  <a:lnTo>
                    <a:pt x="712454" y="112120"/>
                  </a:lnTo>
                  <a:cubicBezTo>
                    <a:pt x="712454" y="174042"/>
                    <a:pt x="662257" y="224239"/>
                    <a:pt x="600335" y="224239"/>
                  </a:cubicBezTo>
                  <a:lnTo>
                    <a:pt x="112120" y="224239"/>
                  </a:lnTo>
                  <a:cubicBezTo>
                    <a:pt x="50198" y="224239"/>
                    <a:pt x="0" y="174042"/>
                    <a:pt x="0" y="112120"/>
                  </a:cubicBezTo>
                  <a:lnTo>
                    <a:pt x="0" y="112120"/>
                  </a:lnTo>
                  <a:cubicBezTo>
                    <a:pt x="0" y="50198"/>
                    <a:pt x="50198" y="0"/>
                    <a:pt x="112120" y="0"/>
                  </a:cubicBezTo>
                  <a:close/>
                </a:path>
              </a:pathLst>
            </a:custGeom>
            <a:solidFill>
              <a:srgbClr val="B488B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12454" cy="271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Обліковий запис користувача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748501" y="9685481"/>
            <a:ext cx="30152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1770" y="1553862"/>
            <a:ext cx="5531200" cy="6957485"/>
          </a:xfrm>
          <a:custGeom>
            <a:avLst/>
            <a:gdLst/>
            <a:ahLst/>
            <a:cxnLst/>
            <a:rect l="l" t="t" r="r" b="b"/>
            <a:pathLst>
              <a:path w="5531200" h="6957485">
                <a:moveTo>
                  <a:pt x="0" y="0"/>
                </a:moveTo>
                <a:lnTo>
                  <a:pt x="5531201" y="0"/>
                </a:lnTo>
                <a:lnTo>
                  <a:pt x="5531201" y="6957485"/>
                </a:lnTo>
                <a:lnTo>
                  <a:pt x="0" y="695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58847" y="1553862"/>
            <a:ext cx="4939814" cy="6957485"/>
          </a:xfrm>
          <a:custGeom>
            <a:avLst/>
            <a:gdLst/>
            <a:ahLst/>
            <a:cxnLst/>
            <a:rect l="l" t="t" r="r" b="b"/>
            <a:pathLst>
              <a:path w="4939814" h="6957485">
                <a:moveTo>
                  <a:pt x="0" y="0"/>
                </a:moveTo>
                <a:lnTo>
                  <a:pt x="4939815" y="0"/>
                </a:lnTo>
                <a:lnTo>
                  <a:pt x="4939815" y="6957485"/>
                </a:lnTo>
                <a:lnTo>
                  <a:pt x="0" y="695748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49872" y="251460"/>
            <a:ext cx="5188255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Тестування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23243" y="8659071"/>
            <a:ext cx="5188255" cy="87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Тест-кейс авторизації користувача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34627" y="8659071"/>
            <a:ext cx="5188255" cy="87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35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Тест-кейс редагування профілю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50138" y="9685481"/>
            <a:ext cx="29825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2486" y="47742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6446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365684"/>
            <a:ext cx="18288000" cy="11985290"/>
          </a:xfrm>
          <a:custGeom>
            <a:avLst/>
            <a:gdLst/>
            <a:ahLst/>
            <a:cxnLst/>
            <a:rect l="l" t="t" r="r" b="b"/>
            <a:pathLst>
              <a:path w="18288000" h="11985290">
                <a:moveTo>
                  <a:pt x="0" y="0"/>
                </a:moveTo>
                <a:lnTo>
                  <a:pt x="18288000" y="0"/>
                </a:lnTo>
                <a:lnTo>
                  <a:pt x="18288000" y="11985289"/>
                </a:lnTo>
                <a:lnTo>
                  <a:pt x="0" y="1198528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64463">
                <a:alpha val="3176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70864" y="3696876"/>
            <a:ext cx="14746272" cy="3765616"/>
            <a:chOff x="0" y="0"/>
            <a:chExt cx="3694604" cy="9434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94604" cy="943456"/>
            </a:xfrm>
            <a:custGeom>
              <a:avLst/>
              <a:gdLst/>
              <a:ahLst/>
              <a:cxnLst/>
              <a:rect l="l" t="t" r="r" b="b"/>
              <a:pathLst>
                <a:path w="3694604" h="943456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934531"/>
                  </a:lnTo>
                  <a:cubicBezTo>
                    <a:pt x="3694604" y="939460"/>
                    <a:pt x="3690608" y="943456"/>
                    <a:pt x="3685679" y="943456"/>
                  </a:cubicBezTo>
                  <a:lnTo>
                    <a:pt x="8925" y="943456"/>
                  </a:lnTo>
                  <a:cubicBezTo>
                    <a:pt x="3996" y="943456"/>
                    <a:pt x="0" y="939460"/>
                    <a:pt x="0" y="934531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694604" cy="99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7186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ПІДСУМКИ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2440" y="4130297"/>
            <a:ext cx="548460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Реалізована клієнтська частина повноцінного веб-додатку для мандрівників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82440" y="5755897"/>
            <a:ext cx="548460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Впроваджено систему досягнень і рейтингів для мотивації користувачів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60392" y="4130297"/>
            <a:ext cx="52271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Реалізована система гейміфікації для зацікавлення та залучення користувачів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83854" y="5755897"/>
            <a:ext cx="578020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Забезпечено можливість коментування та соціальної взаємодії між користувачами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95814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64370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35565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748873" y="9685481"/>
            <a:ext cx="30078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132" y="1219754"/>
            <a:ext cx="15641737" cy="8402459"/>
          </a:xfrm>
          <a:custGeom>
            <a:avLst/>
            <a:gdLst/>
            <a:ahLst/>
            <a:cxnLst/>
            <a:rect l="l" t="t" r="r" b="b"/>
            <a:pathLst>
              <a:path w="15641737" h="8402459">
                <a:moveTo>
                  <a:pt x="0" y="0"/>
                </a:moveTo>
                <a:lnTo>
                  <a:pt x="15641736" y="0"/>
                </a:lnTo>
                <a:lnTo>
                  <a:pt x="15641736" y="8402459"/>
                </a:lnTo>
                <a:lnTo>
                  <a:pt x="0" y="8402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99553" y="-918150"/>
            <a:ext cx="20287106" cy="4829206"/>
            <a:chOff x="0" y="0"/>
            <a:chExt cx="13273318" cy="3159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3318" cy="3159622"/>
            </a:xfrm>
            <a:custGeom>
              <a:avLst/>
              <a:gdLst/>
              <a:ahLst/>
              <a:cxnLst/>
              <a:rect l="l" t="t" r="r" b="b"/>
              <a:pathLst>
                <a:path w="13273318" h="3159622">
                  <a:moveTo>
                    <a:pt x="0" y="0"/>
                  </a:moveTo>
                  <a:lnTo>
                    <a:pt x="13273318" y="0"/>
                  </a:lnTo>
                  <a:lnTo>
                    <a:pt x="13273318" y="3159622"/>
                  </a:lnTo>
                  <a:lnTo>
                    <a:pt x="0" y="3159622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6560199" y="5196205"/>
            <a:ext cx="5167603" cy="3588419"/>
            <a:chOff x="0" y="0"/>
            <a:chExt cx="1294717" cy="8990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69986" y="4816773"/>
            <a:ext cx="3548027" cy="547149"/>
            <a:chOff x="0" y="0"/>
            <a:chExt cx="888940" cy="1370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74775" y="5196205"/>
            <a:ext cx="5167603" cy="3588419"/>
            <a:chOff x="0" y="0"/>
            <a:chExt cx="1294717" cy="8990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84563" y="4816773"/>
            <a:ext cx="3548027" cy="547149"/>
            <a:chOff x="0" y="0"/>
            <a:chExt cx="888940" cy="1370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5622" y="5196205"/>
            <a:ext cx="5167603" cy="3588419"/>
            <a:chOff x="0" y="0"/>
            <a:chExt cx="1294717" cy="8990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94717" cy="899060"/>
            </a:xfrm>
            <a:custGeom>
              <a:avLst/>
              <a:gdLst/>
              <a:ahLst/>
              <a:cxnLst/>
              <a:rect l="l" t="t" r="r" b="b"/>
              <a:pathLst>
                <a:path w="1294717" h="899060">
                  <a:moveTo>
                    <a:pt x="41949" y="0"/>
                  </a:moveTo>
                  <a:lnTo>
                    <a:pt x="1252768" y="0"/>
                  </a:lnTo>
                  <a:cubicBezTo>
                    <a:pt x="1263894" y="0"/>
                    <a:pt x="1274564" y="4420"/>
                    <a:pt x="1282430" y="12286"/>
                  </a:cubicBezTo>
                  <a:cubicBezTo>
                    <a:pt x="1290297" y="20153"/>
                    <a:pt x="1294717" y="30823"/>
                    <a:pt x="1294717" y="41949"/>
                  </a:cubicBezTo>
                  <a:lnTo>
                    <a:pt x="1294717" y="857112"/>
                  </a:lnTo>
                  <a:cubicBezTo>
                    <a:pt x="1294717" y="880279"/>
                    <a:pt x="1275936" y="899060"/>
                    <a:pt x="1252768" y="899060"/>
                  </a:cubicBezTo>
                  <a:lnTo>
                    <a:pt x="41949" y="899060"/>
                  </a:lnTo>
                  <a:cubicBezTo>
                    <a:pt x="30823" y="899060"/>
                    <a:pt x="20153" y="894641"/>
                    <a:pt x="12286" y="886774"/>
                  </a:cubicBezTo>
                  <a:cubicBezTo>
                    <a:pt x="4420" y="878907"/>
                    <a:pt x="0" y="868237"/>
                    <a:pt x="0" y="857112"/>
                  </a:cubicBezTo>
                  <a:lnTo>
                    <a:pt x="0" y="41949"/>
                  </a:lnTo>
                  <a:cubicBezTo>
                    <a:pt x="0" y="30823"/>
                    <a:pt x="4420" y="20153"/>
                    <a:pt x="12286" y="12286"/>
                  </a:cubicBezTo>
                  <a:cubicBezTo>
                    <a:pt x="20153" y="4420"/>
                    <a:pt x="30823" y="0"/>
                    <a:pt x="41949" y="0"/>
                  </a:cubicBezTo>
                  <a:close/>
                </a:path>
              </a:pathLst>
            </a:custGeom>
            <a:solidFill>
              <a:srgbClr val="DBD2E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294717" cy="94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5410" y="4816773"/>
            <a:ext cx="3548027" cy="547149"/>
            <a:chOff x="0" y="0"/>
            <a:chExt cx="888940" cy="1370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8940" cy="137086"/>
            </a:xfrm>
            <a:custGeom>
              <a:avLst/>
              <a:gdLst/>
              <a:ahLst/>
              <a:cxnLst/>
              <a:rect l="l" t="t" r="r" b="b"/>
              <a:pathLst>
                <a:path w="888940" h="137086">
                  <a:moveTo>
                    <a:pt x="61097" y="0"/>
                  </a:moveTo>
                  <a:lnTo>
                    <a:pt x="827843" y="0"/>
                  </a:lnTo>
                  <a:cubicBezTo>
                    <a:pt x="861586" y="0"/>
                    <a:pt x="888940" y="27354"/>
                    <a:pt x="888940" y="61097"/>
                  </a:cubicBezTo>
                  <a:lnTo>
                    <a:pt x="888940" y="75989"/>
                  </a:lnTo>
                  <a:cubicBezTo>
                    <a:pt x="888940" y="92192"/>
                    <a:pt x="882503" y="107733"/>
                    <a:pt x="871045" y="119191"/>
                  </a:cubicBezTo>
                  <a:cubicBezTo>
                    <a:pt x="859588" y="130649"/>
                    <a:pt x="844047" y="137086"/>
                    <a:pt x="827843" y="137086"/>
                  </a:cubicBezTo>
                  <a:lnTo>
                    <a:pt x="61097" y="137086"/>
                  </a:lnTo>
                  <a:cubicBezTo>
                    <a:pt x="44893" y="137086"/>
                    <a:pt x="29353" y="130649"/>
                    <a:pt x="17895" y="119191"/>
                  </a:cubicBezTo>
                  <a:cubicBezTo>
                    <a:pt x="6437" y="107733"/>
                    <a:pt x="0" y="92192"/>
                    <a:pt x="0" y="75989"/>
                  </a:cubicBezTo>
                  <a:lnTo>
                    <a:pt x="0" y="61097"/>
                  </a:lnTo>
                  <a:cubicBezTo>
                    <a:pt x="0" y="27354"/>
                    <a:pt x="27354" y="0"/>
                    <a:pt x="61097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88940" cy="1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28700" y="376422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580254" y="5509026"/>
            <a:ext cx="4936991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туристичні агентства: створення та управління каталогом маршрутів;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муніципальні служби: розвиток туристичної інфраструктури міст;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освітні заклади: організація навчальних екскурсій та походів;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комерційні туроператори: управління власними турпродуктами.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660166" y="1915948"/>
            <a:ext cx="9729668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18"/>
              </a:lnSpc>
              <a:spcBef>
                <a:spcPct val="0"/>
              </a:spcBef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ЗАГАЛЬНИЙ ПІДСУМОК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15015" y="5549472"/>
            <a:ext cx="4487123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 майбутьному може бути: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реалізований повноцінний мобільний додаток;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додана підтримка  багатомовності;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доступ в офлайн-режимі;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розширення функціоналу за допомогою алгоритмів машинного навчання.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5862" y="5373359"/>
            <a:ext cx="4487123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 результаті роботи було реалізовано повноцінний веб-застосунок для пошуку туристичних маршрутів та обміну враженнями. Система поєднує елементи гейміфікації, соціальної взаємодії, адміністрування та модерації, що робить її зручною, цікавою та корисною для широкого кола мандрівників. 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4098" y="4891927"/>
            <a:ext cx="380234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Можливості використання</a:t>
            </a:r>
          </a:p>
          <a:p>
            <a:pPr algn="ctr">
              <a:lnSpc>
                <a:spcPts val="2800"/>
              </a:lnSpc>
            </a:pPr>
            <a:endParaRPr lang="en-US" sz="2000" b="1">
              <a:solidFill>
                <a:srgbClr val="FFFFFF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957402" y="4891927"/>
            <a:ext cx="38023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Подальший розвиток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8250" y="4891927"/>
            <a:ext cx="38023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Отриманні результати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95814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64370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835565" y="412760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899933" y="9837881"/>
            <a:ext cx="3034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4017" y="4151630"/>
            <a:ext cx="10919966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Дякуємо за увагу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747513" y="9685481"/>
            <a:ext cx="3035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63717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69740" y="0"/>
            <a:ext cx="6618260" cy="10287000"/>
          </a:xfrm>
          <a:custGeom>
            <a:avLst/>
            <a:gdLst/>
            <a:ahLst/>
            <a:cxnLst/>
            <a:rect l="l" t="t" r="r" b="b"/>
            <a:pathLst>
              <a:path w="6618260" h="10287000">
                <a:moveTo>
                  <a:pt x="0" y="0"/>
                </a:moveTo>
                <a:lnTo>
                  <a:pt x="6618260" y="0"/>
                </a:lnTo>
                <a:lnTo>
                  <a:pt x="66182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6734" y="5045343"/>
            <a:ext cx="6821517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Метою роботи є створення платформи для зручного пошуку відповідних маршрутів для мандрівників, їх проходження та гейміфікації цього процесу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69740" y="0"/>
            <a:ext cx="6618260" cy="10989979"/>
            <a:chOff x="0" y="0"/>
            <a:chExt cx="1743081" cy="2894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081" cy="2894480"/>
            </a:xfrm>
            <a:custGeom>
              <a:avLst/>
              <a:gdLst/>
              <a:ahLst/>
              <a:cxnLst/>
              <a:rect l="l" t="t" r="r" b="b"/>
              <a:pathLst>
                <a:path w="1743081" h="2894480">
                  <a:moveTo>
                    <a:pt x="0" y="0"/>
                  </a:moveTo>
                  <a:lnTo>
                    <a:pt x="1743081" y="0"/>
                  </a:lnTo>
                  <a:lnTo>
                    <a:pt x="1743081" y="2894480"/>
                  </a:lnTo>
                  <a:lnTo>
                    <a:pt x="0" y="2894480"/>
                  </a:lnTo>
                  <a:close/>
                </a:path>
              </a:pathLst>
            </a:custGeom>
            <a:solidFill>
              <a:srgbClr val="674188">
                <a:alpha val="19608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43081" cy="294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66734" y="3750918"/>
            <a:ext cx="8477622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Мета роботи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23063" y="9685481"/>
            <a:ext cx="15240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3839" y="1463717"/>
            <a:ext cx="15994161" cy="8591775"/>
          </a:xfrm>
          <a:custGeom>
            <a:avLst/>
            <a:gdLst/>
            <a:ahLst/>
            <a:cxnLst/>
            <a:rect l="l" t="t" r="r" b="b"/>
            <a:pathLst>
              <a:path w="15994161" h="8591775">
                <a:moveTo>
                  <a:pt x="0" y="0"/>
                </a:moveTo>
                <a:lnTo>
                  <a:pt x="15994161" y="0"/>
                </a:lnTo>
                <a:lnTo>
                  <a:pt x="15994161" y="8591775"/>
                </a:lnTo>
                <a:lnTo>
                  <a:pt x="0" y="8591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21670" y="6620595"/>
            <a:ext cx="4244660" cy="3161822"/>
            <a:chOff x="0" y="0"/>
            <a:chExt cx="1063478" cy="7921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42370" y="3854518"/>
            <a:ext cx="3603261" cy="3215438"/>
            <a:chOff x="0" y="0"/>
            <a:chExt cx="635853" cy="5674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54543" y="6620595"/>
            <a:ext cx="4244660" cy="3161822"/>
            <a:chOff x="0" y="0"/>
            <a:chExt cx="1063478" cy="792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75243" y="3854518"/>
            <a:ext cx="3603261" cy="3215438"/>
            <a:chOff x="0" y="0"/>
            <a:chExt cx="635853" cy="567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884884" y="6620595"/>
            <a:ext cx="4244660" cy="3161822"/>
            <a:chOff x="0" y="0"/>
            <a:chExt cx="1063478" cy="7921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3478" cy="792179"/>
            </a:xfrm>
            <a:custGeom>
              <a:avLst/>
              <a:gdLst/>
              <a:ahLst/>
              <a:cxnLst/>
              <a:rect l="l" t="t" r="r" b="b"/>
              <a:pathLst>
                <a:path w="1063478" h="792179">
                  <a:moveTo>
                    <a:pt x="31007" y="0"/>
                  </a:moveTo>
                  <a:lnTo>
                    <a:pt x="1032472" y="0"/>
                  </a:lnTo>
                  <a:cubicBezTo>
                    <a:pt x="1040695" y="0"/>
                    <a:pt x="1048582" y="3267"/>
                    <a:pt x="1054397" y="9082"/>
                  </a:cubicBezTo>
                  <a:cubicBezTo>
                    <a:pt x="1060212" y="14897"/>
                    <a:pt x="1063478" y="22783"/>
                    <a:pt x="1063478" y="31007"/>
                  </a:cubicBezTo>
                  <a:lnTo>
                    <a:pt x="1063478" y="761172"/>
                  </a:lnTo>
                  <a:cubicBezTo>
                    <a:pt x="1063478" y="769395"/>
                    <a:pt x="1060212" y="777282"/>
                    <a:pt x="1054397" y="783097"/>
                  </a:cubicBezTo>
                  <a:cubicBezTo>
                    <a:pt x="1048582" y="788912"/>
                    <a:pt x="1040695" y="792179"/>
                    <a:pt x="1032472" y="792179"/>
                  </a:cubicBezTo>
                  <a:lnTo>
                    <a:pt x="31007" y="792179"/>
                  </a:lnTo>
                  <a:cubicBezTo>
                    <a:pt x="22783" y="792179"/>
                    <a:pt x="14897" y="788912"/>
                    <a:pt x="9082" y="783097"/>
                  </a:cubicBezTo>
                  <a:cubicBezTo>
                    <a:pt x="3267" y="777282"/>
                    <a:pt x="0" y="769395"/>
                    <a:pt x="0" y="761172"/>
                  </a:cubicBezTo>
                  <a:lnTo>
                    <a:pt x="0" y="31007"/>
                  </a:lnTo>
                  <a:cubicBezTo>
                    <a:pt x="0" y="22783"/>
                    <a:pt x="3267" y="14897"/>
                    <a:pt x="9082" y="9082"/>
                  </a:cubicBezTo>
                  <a:cubicBezTo>
                    <a:pt x="14897" y="3267"/>
                    <a:pt x="22783" y="0"/>
                    <a:pt x="31007" y="0"/>
                  </a:cubicBezTo>
                  <a:close/>
                </a:path>
              </a:pathLst>
            </a:custGeom>
            <a:solidFill>
              <a:srgbClr val="D9D2E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63478" cy="83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05584" y="3854518"/>
            <a:ext cx="3603261" cy="3215438"/>
            <a:chOff x="0" y="0"/>
            <a:chExt cx="635853" cy="5674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853" cy="567415"/>
            </a:xfrm>
            <a:custGeom>
              <a:avLst/>
              <a:gdLst/>
              <a:ahLst/>
              <a:cxnLst/>
              <a:rect l="l" t="t" r="r" b="b"/>
              <a:pathLst>
                <a:path w="635853" h="567415">
                  <a:moveTo>
                    <a:pt x="0" y="0"/>
                  </a:moveTo>
                  <a:lnTo>
                    <a:pt x="635853" y="0"/>
                  </a:lnTo>
                  <a:lnTo>
                    <a:pt x="635853" y="567415"/>
                  </a:lnTo>
                  <a:lnTo>
                    <a:pt x="0" y="567415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753120" y="6802580"/>
            <a:ext cx="2781761" cy="534753"/>
            <a:chOff x="0" y="0"/>
            <a:chExt cx="2246476" cy="431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85993" y="6802580"/>
            <a:ext cx="2781761" cy="534753"/>
            <a:chOff x="0" y="0"/>
            <a:chExt cx="2246476" cy="4318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616334" y="6802580"/>
            <a:ext cx="2781761" cy="534753"/>
            <a:chOff x="0" y="0"/>
            <a:chExt cx="2246476" cy="4318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46476" cy="431852"/>
            </a:xfrm>
            <a:custGeom>
              <a:avLst/>
              <a:gdLst/>
              <a:ahLst/>
              <a:cxnLst/>
              <a:rect l="l" t="t" r="r" b="b"/>
              <a:pathLst>
                <a:path w="2246476" h="431852">
                  <a:moveTo>
                    <a:pt x="47313" y="0"/>
                  </a:moveTo>
                  <a:lnTo>
                    <a:pt x="2199164" y="0"/>
                  </a:lnTo>
                  <a:cubicBezTo>
                    <a:pt x="2225294" y="0"/>
                    <a:pt x="2246476" y="21183"/>
                    <a:pt x="2246476" y="47313"/>
                  </a:cubicBezTo>
                  <a:lnTo>
                    <a:pt x="2246476" y="384539"/>
                  </a:lnTo>
                  <a:cubicBezTo>
                    <a:pt x="2246476" y="410669"/>
                    <a:pt x="2225294" y="431852"/>
                    <a:pt x="2199164" y="431852"/>
                  </a:cubicBezTo>
                  <a:lnTo>
                    <a:pt x="47313" y="431852"/>
                  </a:lnTo>
                  <a:cubicBezTo>
                    <a:pt x="21183" y="431852"/>
                    <a:pt x="0" y="410669"/>
                    <a:pt x="0" y="384539"/>
                  </a:cubicBezTo>
                  <a:lnTo>
                    <a:pt x="0" y="47313"/>
                  </a:lnTo>
                  <a:cubicBezTo>
                    <a:pt x="0" y="21183"/>
                    <a:pt x="21183" y="0"/>
                    <a:pt x="47313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46476" cy="479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68876" y="4900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905189" y="1663258"/>
            <a:ext cx="8477622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Конкуренти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42370" y="7415405"/>
            <a:ext cx="3603261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Платформа, орієнтована на любителів активного відпочинку, зокрема пішого туризму, трекінгу, бігу, велосипедних маршрутів і прогулянок на природі.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06973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AllTrails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02915" y="7591618"/>
            <a:ext cx="360326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 для пошуку, порівняння й бронювання готелів, ресторанів, турів і визначних місць з відгуками реальних мандрівників.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39846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TripAdvisor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93839" y="7591618"/>
            <a:ext cx="3515005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Багатофункціональний сервіс від компанії Google для навігації, пошуку локацій і планування маршрутів.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70187" y="6871535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GoogleMaps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35990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04546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175741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824701" y="9685481"/>
            <a:ext cx="14912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22636" y="3037422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1" y="0"/>
                </a:lnTo>
                <a:lnTo>
                  <a:pt x="13700321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742334">
            <a:off x="11244276" y="3903409"/>
            <a:ext cx="3141537" cy="2790816"/>
            <a:chOff x="0" y="0"/>
            <a:chExt cx="2055425" cy="18259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5425" cy="1825957"/>
            </a:xfrm>
            <a:custGeom>
              <a:avLst/>
              <a:gdLst/>
              <a:ahLst/>
              <a:cxnLst/>
              <a:rect l="l" t="t" r="r" b="b"/>
              <a:pathLst>
                <a:path w="2055425" h="1825957">
                  <a:moveTo>
                    <a:pt x="0" y="0"/>
                  </a:moveTo>
                  <a:lnTo>
                    <a:pt x="2055425" y="0"/>
                  </a:lnTo>
                  <a:lnTo>
                    <a:pt x="2055425" y="1825957"/>
                  </a:lnTo>
                  <a:lnTo>
                    <a:pt x="0" y="1825957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 rot="379961">
            <a:off x="14026015" y="5927077"/>
            <a:ext cx="3141537" cy="2790816"/>
            <a:chOff x="0" y="0"/>
            <a:chExt cx="2055425" cy="18259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5425" cy="1825957"/>
            </a:xfrm>
            <a:custGeom>
              <a:avLst/>
              <a:gdLst/>
              <a:ahLst/>
              <a:cxnLst/>
              <a:rect l="l" t="t" r="r" b="b"/>
              <a:pathLst>
                <a:path w="2055425" h="1825957">
                  <a:moveTo>
                    <a:pt x="0" y="0"/>
                  </a:moveTo>
                  <a:lnTo>
                    <a:pt x="2055425" y="0"/>
                  </a:lnTo>
                  <a:lnTo>
                    <a:pt x="2055425" y="1825957"/>
                  </a:lnTo>
                  <a:lnTo>
                    <a:pt x="0" y="1825957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674188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863379" y="4293203"/>
            <a:ext cx="8848188" cy="482529"/>
            <a:chOff x="0" y="0"/>
            <a:chExt cx="2216869" cy="120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6869" cy="120895"/>
            </a:xfrm>
            <a:custGeom>
              <a:avLst/>
              <a:gdLst/>
              <a:ahLst/>
              <a:cxnLst/>
              <a:rect l="l" t="t" r="r" b="b"/>
              <a:pathLst>
                <a:path w="2216869" h="120895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96396"/>
                  </a:lnTo>
                  <a:cubicBezTo>
                    <a:pt x="2216869" y="109927"/>
                    <a:pt x="2205900" y="120895"/>
                    <a:pt x="2192370" y="120895"/>
                  </a:cubicBezTo>
                  <a:lnTo>
                    <a:pt x="24499" y="120895"/>
                  </a:lnTo>
                  <a:cubicBezTo>
                    <a:pt x="10969" y="120895"/>
                    <a:pt x="0" y="109927"/>
                    <a:pt x="0" y="96396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216869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63379" y="4293203"/>
            <a:ext cx="2646774" cy="482529"/>
            <a:chOff x="0" y="0"/>
            <a:chExt cx="663136" cy="1208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3136" cy="120895"/>
            </a:xfrm>
            <a:custGeom>
              <a:avLst/>
              <a:gdLst/>
              <a:ahLst/>
              <a:cxnLst/>
              <a:rect l="l" t="t" r="r" b="b"/>
              <a:pathLst>
                <a:path w="663136" h="120895">
                  <a:moveTo>
                    <a:pt x="60448" y="0"/>
                  </a:moveTo>
                  <a:lnTo>
                    <a:pt x="602688" y="0"/>
                  </a:lnTo>
                  <a:cubicBezTo>
                    <a:pt x="636073" y="0"/>
                    <a:pt x="663136" y="27063"/>
                    <a:pt x="663136" y="60448"/>
                  </a:cubicBezTo>
                  <a:lnTo>
                    <a:pt x="663136" y="60448"/>
                  </a:lnTo>
                  <a:cubicBezTo>
                    <a:pt x="663136" y="76479"/>
                    <a:pt x="656768" y="91854"/>
                    <a:pt x="645431" y="103191"/>
                  </a:cubicBezTo>
                  <a:cubicBezTo>
                    <a:pt x="634095" y="114527"/>
                    <a:pt x="618720" y="120895"/>
                    <a:pt x="602688" y="120895"/>
                  </a:cubicBezTo>
                  <a:lnTo>
                    <a:pt x="60448" y="120895"/>
                  </a:lnTo>
                  <a:cubicBezTo>
                    <a:pt x="27063" y="120895"/>
                    <a:pt x="0" y="93832"/>
                    <a:pt x="0" y="60448"/>
                  </a:cubicBezTo>
                  <a:lnTo>
                    <a:pt x="0" y="60448"/>
                  </a:lnTo>
                  <a:cubicBezTo>
                    <a:pt x="0" y="27063"/>
                    <a:pt x="27063" y="0"/>
                    <a:pt x="60448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63136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63379" y="5057552"/>
            <a:ext cx="8848188" cy="825723"/>
            <a:chOff x="0" y="0"/>
            <a:chExt cx="2216869" cy="2068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16869" cy="206881"/>
            </a:xfrm>
            <a:custGeom>
              <a:avLst/>
              <a:gdLst/>
              <a:ahLst/>
              <a:cxnLst/>
              <a:rect l="l" t="t" r="r" b="b"/>
              <a:pathLst>
                <a:path w="2216869" h="206881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182382"/>
                  </a:lnTo>
                  <a:cubicBezTo>
                    <a:pt x="2216869" y="195912"/>
                    <a:pt x="2205900" y="206881"/>
                    <a:pt x="2192370" y="206881"/>
                  </a:cubicBezTo>
                  <a:lnTo>
                    <a:pt x="24499" y="206881"/>
                  </a:lnTo>
                  <a:cubicBezTo>
                    <a:pt x="10969" y="206881"/>
                    <a:pt x="0" y="195912"/>
                    <a:pt x="0" y="182382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216869" cy="254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63379" y="5057552"/>
            <a:ext cx="2646774" cy="825723"/>
            <a:chOff x="0" y="0"/>
            <a:chExt cx="663136" cy="2068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3136" cy="206881"/>
            </a:xfrm>
            <a:custGeom>
              <a:avLst/>
              <a:gdLst/>
              <a:ahLst/>
              <a:cxnLst/>
              <a:rect l="l" t="t" r="r" b="b"/>
              <a:pathLst>
                <a:path w="663136" h="206881">
                  <a:moveTo>
                    <a:pt x="81901" y="0"/>
                  </a:moveTo>
                  <a:lnTo>
                    <a:pt x="581235" y="0"/>
                  </a:lnTo>
                  <a:cubicBezTo>
                    <a:pt x="626468" y="0"/>
                    <a:pt x="663136" y="36668"/>
                    <a:pt x="663136" y="81901"/>
                  </a:cubicBezTo>
                  <a:lnTo>
                    <a:pt x="663136" y="124980"/>
                  </a:lnTo>
                  <a:cubicBezTo>
                    <a:pt x="663136" y="170212"/>
                    <a:pt x="626468" y="206881"/>
                    <a:pt x="581235" y="206881"/>
                  </a:cubicBezTo>
                  <a:lnTo>
                    <a:pt x="81901" y="206881"/>
                  </a:lnTo>
                  <a:cubicBezTo>
                    <a:pt x="36668" y="206881"/>
                    <a:pt x="0" y="170212"/>
                    <a:pt x="0" y="124980"/>
                  </a:cubicBezTo>
                  <a:lnTo>
                    <a:pt x="0" y="81901"/>
                  </a:lnTo>
                  <a:cubicBezTo>
                    <a:pt x="0" y="36668"/>
                    <a:pt x="36668" y="0"/>
                    <a:pt x="81901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663136" cy="254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63379" y="6169025"/>
            <a:ext cx="8848188" cy="898165"/>
            <a:chOff x="0" y="0"/>
            <a:chExt cx="2216869" cy="2250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16869" cy="225031"/>
            </a:xfrm>
            <a:custGeom>
              <a:avLst/>
              <a:gdLst/>
              <a:ahLst/>
              <a:cxnLst/>
              <a:rect l="l" t="t" r="r" b="b"/>
              <a:pathLst>
                <a:path w="2216869" h="225031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200531"/>
                  </a:lnTo>
                  <a:cubicBezTo>
                    <a:pt x="2216869" y="214062"/>
                    <a:pt x="2205900" y="225031"/>
                    <a:pt x="2192370" y="225031"/>
                  </a:cubicBezTo>
                  <a:lnTo>
                    <a:pt x="24499" y="225031"/>
                  </a:lnTo>
                  <a:cubicBezTo>
                    <a:pt x="10969" y="225031"/>
                    <a:pt x="0" y="214062"/>
                    <a:pt x="0" y="200531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216869" cy="27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63379" y="6169025"/>
            <a:ext cx="2646774" cy="898165"/>
            <a:chOff x="0" y="0"/>
            <a:chExt cx="663136" cy="2250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3136" cy="225031"/>
            </a:xfrm>
            <a:custGeom>
              <a:avLst/>
              <a:gdLst/>
              <a:ahLst/>
              <a:cxnLst/>
              <a:rect l="l" t="t" r="r" b="b"/>
              <a:pathLst>
                <a:path w="663136" h="225031">
                  <a:moveTo>
                    <a:pt x="81901" y="0"/>
                  </a:moveTo>
                  <a:lnTo>
                    <a:pt x="581235" y="0"/>
                  </a:lnTo>
                  <a:cubicBezTo>
                    <a:pt x="626468" y="0"/>
                    <a:pt x="663136" y="36668"/>
                    <a:pt x="663136" y="81901"/>
                  </a:cubicBezTo>
                  <a:lnTo>
                    <a:pt x="663136" y="143130"/>
                  </a:lnTo>
                  <a:cubicBezTo>
                    <a:pt x="663136" y="188362"/>
                    <a:pt x="626468" y="225031"/>
                    <a:pt x="581235" y="225031"/>
                  </a:cubicBezTo>
                  <a:lnTo>
                    <a:pt x="81901" y="225031"/>
                  </a:lnTo>
                  <a:cubicBezTo>
                    <a:pt x="60180" y="225031"/>
                    <a:pt x="39348" y="216402"/>
                    <a:pt x="23988" y="201042"/>
                  </a:cubicBezTo>
                  <a:cubicBezTo>
                    <a:pt x="8629" y="185683"/>
                    <a:pt x="0" y="164851"/>
                    <a:pt x="0" y="143130"/>
                  </a:cubicBezTo>
                  <a:lnTo>
                    <a:pt x="0" y="81901"/>
                  </a:lnTo>
                  <a:cubicBezTo>
                    <a:pt x="0" y="36668"/>
                    <a:pt x="36668" y="0"/>
                    <a:pt x="81901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663136" cy="272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863379" y="7352940"/>
            <a:ext cx="8848188" cy="482529"/>
            <a:chOff x="0" y="0"/>
            <a:chExt cx="2216869" cy="1208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16869" cy="120895"/>
            </a:xfrm>
            <a:custGeom>
              <a:avLst/>
              <a:gdLst/>
              <a:ahLst/>
              <a:cxnLst/>
              <a:rect l="l" t="t" r="r" b="b"/>
              <a:pathLst>
                <a:path w="2216869" h="120895">
                  <a:moveTo>
                    <a:pt x="24499" y="0"/>
                  </a:moveTo>
                  <a:lnTo>
                    <a:pt x="2192370" y="0"/>
                  </a:lnTo>
                  <a:cubicBezTo>
                    <a:pt x="2198868" y="0"/>
                    <a:pt x="2205099" y="2581"/>
                    <a:pt x="2209693" y="7176"/>
                  </a:cubicBezTo>
                  <a:cubicBezTo>
                    <a:pt x="2214288" y="11770"/>
                    <a:pt x="2216869" y="18002"/>
                    <a:pt x="2216869" y="24499"/>
                  </a:cubicBezTo>
                  <a:lnTo>
                    <a:pt x="2216869" y="96396"/>
                  </a:lnTo>
                  <a:cubicBezTo>
                    <a:pt x="2216869" y="109927"/>
                    <a:pt x="2205900" y="120895"/>
                    <a:pt x="2192370" y="120895"/>
                  </a:cubicBezTo>
                  <a:lnTo>
                    <a:pt x="24499" y="120895"/>
                  </a:lnTo>
                  <a:cubicBezTo>
                    <a:pt x="10969" y="120895"/>
                    <a:pt x="0" y="109927"/>
                    <a:pt x="0" y="96396"/>
                  </a:cubicBezTo>
                  <a:lnTo>
                    <a:pt x="0" y="24499"/>
                  </a:lnTo>
                  <a:cubicBezTo>
                    <a:pt x="0" y="10969"/>
                    <a:pt x="10969" y="0"/>
                    <a:pt x="24499" y="0"/>
                  </a:cubicBezTo>
                  <a:close/>
                </a:path>
              </a:pathLst>
            </a:custGeom>
            <a:solidFill>
              <a:srgbClr val="D9D2E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216869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63379" y="7352940"/>
            <a:ext cx="2646774" cy="482529"/>
            <a:chOff x="0" y="0"/>
            <a:chExt cx="663136" cy="12089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3136" cy="120895"/>
            </a:xfrm>
            <a:custGeom>
              <a:avLst/>
              <a:gdLst/>
              <a:ahLst/>
              <a:cxnLst/>
              <a:rect l="l" t="t" r="r" b="b"/>
              <a:pathLst>
                <a:path w="663136" h="120895">
                  <a:moveTo>
                    <a:pt x="60448" y="0"/>
                  </a:moveTo>
                  <a:lnTo>
                    <a:pt x="602688" y="0"/>
                  </a:lnTo>
                  <a:cubicBezTo>
                    <a:pt x="636073" y="0"/>
                    <a:pt x="663136" y="27063"/>
                    <a:pt x="663136" y="60448"/>
                  </a:cubicBezTo>
                  <a:lnTo>
                    <a:pt x="663136" y="60448"/>
                  </a:lnTo>
                  <a:cubicBezTo>
                    <a:pt x="663136" y="76479"/>
                    <a:pt x="656768" y="91854"/>
                    <a:pt x="645431" y="103191"/>
                  </a:cubicBezTo>
                  <a:cubicBezTo>
                    <a:pt x="634095" y="114527"/>
                    <a:pt x="618720" y="120895"/>
                    <a:pt x="602688" y="120895"/>
                  </a:cubicBezTo>
                  <a:lnTo>
                    <a:pt x="60448" y="120895"/>
                  </a:lnTo>
                  <a:cubicBezTo>
                    <a:pt x="27063" y="120895"/>
                    <a:pt x="0" y="93832"/>
                    <a:pt x="0" y="60448"/>
                  </a:cubicBezTo>
                  <a:lnTo>
                    <a:pt x="0" y="60448"/>
                  </a:lnTo>
                  <a:cubicBezTo>
                    <a:pt x="0" y="27063"/>
                    <a:pt x="27063" y="0"/>
                    <a:pt x="60448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663136" cy="168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68876" y="4900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651295" y="4336047"/>
            <a:ext cx="60602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усе потрібне для подорожі зібрано в одному місці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Актуальність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94141" y="4335640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Швидкий доступ: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51295" y="5095875"/>
            <a:ext cx="606027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платформа оновлює інформацію, щоб користувачі отримували найсвіжіші відгуки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94141" y="5251192"/>
            <a:ext cx="24577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Актуальність даних: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651295" y="6243457"/>
            <a:ext cx="584878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можливість ділитися власними враженнями та порадами завдяки статтям та коментарям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94141" y="6419670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Обмін досвідом: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651295" y="7395783"/>
            <a:ext cx="650192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ігрові механіки залучають молодь і дорослих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94141" y="7395376"/>
            <a:ext cx="251601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Гейміфікація: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435990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304546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6175741" y="5264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823436" y="9685481"/>
            <a:ext cx="1516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365684"/>
            <a:ext cx="18288000" cy="11985290"/>
          </a:xfrm>
          <a:custGeom>
            <a:avLst/>
            <a:gdLst/>
            <a:ahLst/>
            <a:cxnLst/>
            <a:rect l="l" t="t" r="r" b="b"/>
            <a:pathLst>
              <a:path w="18288000" h="11985290">
                <a:moveTo>
                  <a:pt x="0" y="0"/>
                </a:moveTo>
                <a:lnTo>
                  <a:pt x="18288000" y="0"/>
                </a:lnTo>
                <a:lnTo>
                  <a:pt x="18288000" y="11985289"/>
                </a:lnTo>
                <a:lnTo>
                  <a:pt x="0" y="1198528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64463">
                <a:alpha val="3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39006" y="3257266"/>
            <a:ext cx="9773004" cy="24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FRONT-END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35990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04546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75741" y="715508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34690" y="5587081"/>
            <a:ext cx="10018619" cy="116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3"/>
              </a:lnSpc>
            </a:pPr>
            <a:r>
              <a:rPr lang="en-US" sz="6802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КЛІЄНТСЬКА ЧАСТИНА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45822" y="9685481"/>
            <a:ext cx="30688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2486" y="47742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6446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365684"/>
            <a:ext cx="18288000" cy="11985290"/>
          </a:xfrm>
          <a:custGeom>
            <a:avLst/>
            <a:gdLst/>
            <a:ahLst/>
            <a:cxnLst/>
            <a:rect l="l" t="t" r="r" b="b"/>
            <a:pathLst>
              <a:path w="18288000" h="11985290">
                <a:moveTo>
                  <a:pt x="0" y="0"/>
                </a:moveTo>
                <a:lnTo>
                  <a:pt x="18288000" y="0"/>
                </a:lnTo>
                <a:lnTo>
                  <a:pt x="18288000" y="11985289"/>
                </a:lnTo>
                <a:lnTo>
                  <a:pt x="0" y="1198528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64463">
                <a:alpha val="3176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70864" y="3696876"/>
            <a:ext cx="14746272" cy="3765616"/>
            <a:chOff x="0" y="0"/>
            <a:chExt cx="3694604" cy="9434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94604" cy="943456"/>
            </a:xfrm>
            <a:custGeom>
              <a:avLst/>
              <a:gdLst/>
              <a:ahLst/>
              <a:cxnLst/>
              <a:rect l="l" t="t" r="r" b="b"/>
              <a:pathLst>
                <a:path w="3694604" h="943456">
                  <a:moveTo>
                    <a:pt x="8925" y="0"/>
                  </a:moveTo>
                  <a:lnTo>
                    <a:pt x="3685679" y="0"/>
                  </a:lnTo>
                  <a:cubicBezTo>
                    <a:pt x="3690608" y="0"/>
                    <a:pt x="3694604" y="3996"/>
                    <a:pt x="3694604" y="8925"/>
                  </a:cubicBezTo>
                  <a:lnTo>
                    <a:pt x="3694604" y="934531"/>
                  </a:lnTo>
                  <a:cubicBezTo>
                    <a:pt x="3694604" y="939460"/>
                    <a:pt x="3690608" y="943456"/>
                    <a:pt x="3685679" y="943456"/>
                  </a:cubicBezTo>
                  <a:lnTo>
                    <a:pt x="8925" y="943456"/>
                  </a:lnTo>
                  <a:cubicBezTo>
                    <a:pt x="3996" y="943456"/>
                    <a:pt x="0" y="939460"/>
                    <a:pt x="0" y="934531"/>
                  </a:cubicBezTo>
                  <a:lnTo>
                    <a:pt x="0" y="8925"/>
                  </a:lnTo>
                  <a:cubicBezTo>
                    <a:pt x="0" y="3996"/>
                    <a:pt x="3996" y="0"/>
                    <a:pt x="8925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694604" cy="99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718677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16697" y="1853485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ПОСТАНОВКА ЗАДАЧІ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77016" y="4079489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Розробка механізмів гейміфікації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2379" y="6186109"/>
            <a:ext cx="536332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Користувачі повинні мати змогу ділитися своїми враженнями завдяки статтям та коментарям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2379" y="5751167"/>
            <a:ext cx="54846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Забезпечити функціонал обміну враженнями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09204" y="4517751"/>
            <a:ext cx="532950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Користувачі повинні мати можливість швидко знаходити маршрути, місця та статті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36930" y="4079489"/>
            <a:ext cx="467405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Реалізувати пошук та фільтрацію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31263" y="6211542"/>
            <a:ext cx="608538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Інтерфейс повинен бути інтуїтивно зрозумілим, легким у використанні на різних пристроях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83854" y="5751167"/>
            <a:ext cx="578020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Забезпечити зручний та адаптивний інтерфейс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67708" y="4517751"/>
            <a:ext cx="509266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Розробити зручну та цікаву систему гейміфікації для залучення користувачів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95814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Places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64370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835565" y="755015"/>
            <a:ext cx="149019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Articles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745822" y="9685481"/>
            <a:ext cx="30688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3839" y="2392301"/>
            <a:ext cx="13700322" cy="7359566"/>
          </a:xfrm>
          <a:custGeom>
            <a:avLst/>
            <a:gdLst/>
            <a:ahLst/>
            <a:cxnLst/>
            <a:rect l="l" t="t" r="r" b="b"/>
            <a:pathLst>
              <a:path w="13700322" h="7359566">
                <a:moveTo>
                  <a:pt x="0" y="0"/>
                </a:moveTo>
                <a:lnTo>
                  <a:pt x="13700322" y="0"/>
                </a:lnTo>
                <a:lnTo>
                  <a:pt x="13700322" y="7359566"/>
                </a:lnTo>
                <a:lnTo>
                  <a:pt x="0" y="735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63941" y="3558003"/>
            <a:ext cx="4416774" cy="2028688"/>
            <a:chOff x="0" y="0"/>
            <a:chExt cx="1106601" cy="50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01559" y="2972083"/>
            <a:ext cx="3141537" cy="1922436"/>
            <a:chOff x="0" y="0"/>
            <a:chExt cx="2055425" cy="1257799"/>
          </a:xfrm>
        </p:grpSpPr>
        <p:sp>
          <p:nvSpPr>
            <p:cNvPr id="7" name="Freeform 7">
              <a:hlinkClick r:id="rId4" tooltip="https://miro.medium.com/v2/resize:fit:2000/0*zj_kGMq6f2ZxW7p3.png"/>
            </p:cNvPr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4512452" y="5180997"/>
            <a:ext cx="2319751" cy="471524"/>
            <a:chOff x="0" y="0"/>
            <a:chExt cx="581202" cy="11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63941" y="6658004"/>
            <a:ext cx="4416774" cy="2028688"/>
            <a:chOff x="0" y="0"/>
            <a:chExt cx="1106601" cy="5082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101559" y="6072084"/>
            <a:ext cx="3141537" cy="1922436"/>
            <a:chOff x="0" y="0"/>
            <a:chExt cx="2055425" cy="12577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4512452" y="8280998"/>
            <a:ext cx="2319751" cy="471524"/>
            <a:chOff x="0" y="0"/>
            <a:chExt cx="581202" cy="1181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07285" y="3558003"/>
            <a:ext cx="4416774" cy="2028688"/>
            <a:chOff x="0" y="0"/>
            <a:chExt cx="1106601" cy="5082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44903" y="2972083"/>
            <a:ext cx="3141537" cy="1922436"/>
            <a:chOff x="0" y="0"/>
            <a:chExt cx="2055425" cy="12577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455797" y="5180997"/>
            <a:ext cx="2319751" cy="471524"/>
            <a:chOff x="0" y="0"/>
            <a:chExt cx="581202" cy="1181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407285" y="6658004"/>
            <a:ext cx="4416774" cy="2028688"/>
            <a:chOff x="0" y="0"/>
            <a:chExt cx="1106601" cy="5082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06601" cy="508278"/>
            </a:xfrm>
            <a:custGeom>
              <a:avLst/>
              <a:gdLst/>
              <a:ahLst/>
              <a:cxnLst/>
              <a:rect l="l" t="t" r="r" b="b"/>
              <a:pathLst>
                <a:path w="1106601" h="508278">
                  <a:moveTo>
                    <a:pt x="29798" y="0"/>
                  </a:moveTo>
                  <a:lnTo>
                    <a:pt x="1076802" y="0"/>
                  </a:lnTo>
                  <a:cubicBezTo>
                    <a:pt x="1093259" y="0"/>
                    <a:pt x="1106601" y="13341"/>
                    <a:pt x="1106601" y="29798"/>
                  </a:cubicBezTo>
                  <a:lnTo>
                    <a:pt x="1106601" y="478479"/>
                  </a:lnTo>
                  <a:cubicBezTo>
                    <a:pt x="1106601" y="486382"/>
                    <a:pt x="1103461" y="493962"/>
                    <a:pt x="1097873" y="499550"/>
                  </a:cubicBezTo>
                  <a:cubicBezTo>
                    <a:pt x="1092285" y="505138"/>
                    <a:pt x="1084705" y="508278"/>
                    <a:pt x="1076802" y="508278"/>
                  </a:cubicBezTo>
                  <a:lnTo>
                    <a:pt x="29798" y="508278"/>
                  </a:lnTo>
                  <a:cubicBezTo>
                    <a:pt x="21895" y="508278"/>
                    <a:pt x="14316" y="505138"/>
                    <a:pt x="8728" y="499550"/>
                  </a:cubicBezTo>
                  <a:cubicBezTo>
                    <a:pt x="3139" y="493962"/>
                    <a:pt x="0" y="486382"/>
                    <a:pt x="0" y="478479"/>
                  </a:cubicBezTo>
                  <a:lnTo>
                    <a:pt x="0" y="29798"/>
                  </a:lnTo>
                  <a:cubicBezTo>
                    <a:pt x="0" y="21895"/>
                    <a:pt x="3139" y="14316"/>
                    <a:pt x="8728" y="8728"/>
                  </a:cubicBezTo>
                  <a:cubicBezTo>
                    <a:pt x="14316" y="3139"/>
                    <a:pt x="21895" y="0"/>
                    <a:pt x="29798" y="0"/>
                  </a:cubicBezTo>
                  <a:close/>
                </a:path>
              </a:pathLst>
            </a:custGeom>
            <a:solidFill>
              <a:srgbClr val="B692C2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106601" cy="55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044903" y="6072084"/>
            <a:ext cx="3141537" cy="1922436"/>
            <a:chOff x="0" y="0"/>
            <a:chExt cx="2055425" cy="125779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55425" cy="1257799"/>
            </a:xfrm>
            <a:custGeom>
              <a:avLst/>
              <a:gdLst/>
              <a:ahLst/>
              <a:cxnLst/>
              <a:rect l="l" t="t" r="r" b="b"/>
              <a:pathLst>
                <a:path w="2055425" h="1257799">
                  <a:moveTo>
                    <a:pt x="0" y="0"/>
                  </a:moveTo>
                  <a:lnTo>
                    <a:pt x="2055425" y="0"/>
                  </a:lnTo>
                  <a:lnTo>
                    <a:pt x="2055425" y="1257799"/>
                  </a:lnTo>
                  <a:lnTo>
                    <a:pt x="0" y="1257799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1455797" y="8280998"/>
            <a:ext cx="2319751" cy="471524"/>
            <a:chOff x="0" y="0"/>
            <a:chExt cx="581202" cy="1181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81202" cy="118138"/>
            </a:xfrm>
            <a:custGeom>
              <a:avLst/>
              <a:gdLst/>
              <a:ahLst/>
              <a:cxnLst/>
              <a:rect l="l" t="t" r="r" b="b"/>
              <a:pathLst>
                <a:path w="581202" h="118138">
                  <a:moveTo>
                    <a:pt x="33374" y="0"/>
                  </a:moveTo>
                  <a:lnTo>
                    <a:pt x="547828" y="0"/>
                  </a:lnTo>
                  <a:cubicBezTo>
                    <a:pt x="566260" y="0"/>
                    <a:pt x="581202" y="14942"/>
                    <a:pt x="581202" y="33374"/>
                  </a:cubicBezTo>
                  <a:lnTo>
                    <a:pt x="581202" y="84764"/>
                  </a:lnTo>
                  <a:cubicBezTo>
                    <a:pt x="581202" y="103196"/>
                    <a:pt x="566260" y="118138"/>
                    <a:pt x="547828" y="118138"/>
                  </a:cubicBezTo>
                  <a:lnTo>
                    <a:pt x="33374" y="118138"/>
                  </a:lnTo>
                  <a:cubicBezTo>
                    <a:pt x="14942" y="118138"/>
                    <a:pt x="0" y="103196"/>
                    <a:pt x="0" y="84764"/>
                  </a:cubicBezTo>
                  <a:lnTo>
                    <a:pt x="0" y="33374"/>
                  </a:lnTo>
                  <a:cubicBezTo>
                    <a:pt x="0" y="14942"/>
                    <a:pt x="14942" y="0"/>
                    <a:pt x="33374" y="0"/>
                  </a:cubicBezTo>
                  <a:close/>
                </a:path>
              </a:pathLst>
            </a:custGeom>
            <a:solidFill>
              <a:srgbClr val="674188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581202" cy="1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368876" y="679170"/>
            <a:ext cx="2907481" cy="192230"/>
          </a:xfrm>
          <a:custGeom>
            <a:avLst/>
            <a:gdLst/>
            <a:ahLst/>
            <a:cxnLst/>
            <a:rect l="l" t="t" r="r" b="b"/>
            <a:pathLst>
              <a:path w="2907481" h="192230">
                <a:moveTo>
                  <a:pt x="0" y="0"/>
                </a:moveTo>
                <a:lnTo>
                  <a:pt x="2907481" y="0"/>
                </a:lnTo>
                <a:lnTo>
                  <a:pt x="2907481" y="192230"/>
                </a:lnTo>
                <a:lnTo>
                  <a:pt x="0" y="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716697" y="1286682"/>
            <a:ext cx="12854605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Технології розробки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623940" y="5218338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React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23940" y="8318339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JavaScript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567284" y="5218338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Axios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567284" y="8318339"/>
            <a:ext cx="209677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CSS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753858" y="9685481"/>
            <a:ext cx="29081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0091" y="904875"/>
            <a:ext cx="8727818" cy="118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8"/>
              </a:lnSpc>
            </a:pPr>
            <a:r>
              <a:rPr lang="en-US" sz="7013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Архітектура проєкту</a:t>
            </a:r>
          </a:p>
        </p:txBody>
      </p:sp>
      <p:sp>
        <p:nvSpPr>
          <p:cNvPr id="3" name="Freeform 3"/>
          <p:cNvSpPr/>
          <p:nvPr/>
        </p:nvSpPr>
        <p:spPr>
          <a:xfrm>
            <a:off x="4952760" y="2646662"/>
            <a:ext cx="8382479" cy="5752907"/>
          </a:xfrm>
          <a:custGeom>
            <a:avLst/>
            <a:gdLst/>
            <a:ahLst/>
            <a:cxnLst/>
            <a:rect l="l" t="t" r="r" b="b"/>
            <a:pathLst>
              <a:path w="8382479" h="5752907">
                <a:moveTo>
                  <a:pt x="0" y="0"/>
                </a:moveTo>
                <a:lnTo>
                  <a:pt x="8382480" y="0"/>
                </a:lnTo>
                <a:lnTo>
                  <a:pt x="8382480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746119" y="9685481"/>
            <a:ext cx="3062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57173" y="2259964"/>
            <a:ext cx="10373653" cy="7443096"/>
          </a:xfrm>
          <a:custGeom>
            <a:avLst/>
            <a:gdLst/>
            <a:ahLst/>
            <a:cxnLst/>
            <a:rect l="l" t="t" r="r" b="b"/>
            <a:pathLst>
              <a:path w="10373653" h="7443096">
                <a:moveTo>
                  <a:pt x="0" y="0"/>
                </a:moveTo>
                <a:lnTo>
                  <a:pt x="10373654" y="0"/>
                </a:lnTo>
                <a:lnTo>
                  <a:pt x="10373654" y="7443097"/>
                </a:lnTo>
                <a:lnTo>
                  <a:pt x="0" y="744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04591" y="573744"/>
            <a:ext cx="14602127" cy="15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6000" b="1">
                <a:solidFill>
                  <a:srgbClr val="67418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Діаграма прецедентів для неавторизованого користувача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45822" y="9685481"/>
            <a:ext cx="30688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674188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447</Words>
  <Application>Microsoft Office PowerPoint</Application>
  <PresentationFormat>Произвольный</PresentationFormat>
  <Paragraphs>109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Source Sans Pro Bold</vt:lpstr>
      <vt:lpstr>Proxima Nova</vt:lpstr>
      <vt:lpstr>Arial</vt:lpstr>
      <vt:lpstr>Proxima Nova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TimeWanderer-презентація</dc:title>
  <dc:creator>Катя Пасенко</dc:creator>
  <cp:lastModifiedBy>Катя Пасенко</cp:lastModifiedBy>
  <cp:revision>5</cp:revision>
  <dcterms:created xsi:type="dcterms:W3CDTF">2006-08-16T00:00:00Z</dcterms:created>
  <dcterms:modified xsi:type="dcterms:W3CDTF">2025-06-09T11:53:03Z</dcterms:modified>
  <dc:identifier>DAGpCTPWPsk</dc:identifier>
</cp:coreProperties>
</file>